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1" d="100"/>
          <a:sy n="101" d="100"/>
        </p:scale>
        <p:origin x="126" y="4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10/2/2022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10/2/2022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10/2/2022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10/2/2022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10/2/2022</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10/2/2022</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10/2/2022</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10/2/2022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10/2/2022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10/2/2022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10/2/2022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10/2/2022</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video" Target="https://www.youtube.com/embed/3W0RABOyudg?feature=oembed"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8.xml"/><Relationship Id="rId1" Type="http://schemas.openxmlformats.org/officeDocument/2006/relationships/video" Target="https://www.youtube.com/embed/8wXwO-WPJug?feature=oembed"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8.xml"/><Relationship Id="rId1" Type="http://schemas.openxmlformats.org/officeDocument/2006/relationships/video" Target="https://www.youtube.com/embed/e1HWcqbYw5A?feature=oembed"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EB339-466D-9588-D7B4-C2D66D68BF22}"/>
              </a:ext>
            </a:extLst>
          </p:cNvPr>
          <p:cNvSpPr>
            <a:spLocks noGrp="1"/>
          </p:cNvSpPr>
          <p:nvPr>
            <p:ph type="ctrTitle"/>
          </p:nvPr>
        </p:nvSpPr>
        <p:spPr/>
        <p:txBody>
          <a:bodyPr>
            <a:normAutofit/>
          </a:bodyPr>
          <a:lstStyle/>
          <a:p>
            <a:endParaRPr lang="sr-Cyrl-RS" dirty="0"/>
          </a:p>
        </p:txBody>
      </p:sp>
      <p:sp>
        <p:nvSpPr>
          <p:cNvPr id="3" name="Subtitle 2">
            <a:extLst>
              <a:ext uri="{FF2B5EF4-FFF2-40B4-BE49-F238E27FC236}">
                <a16:creationId xmlns:a16="http://schemas.microsoft.com/office/drawing/2014/main" id="{A1A6DBCB-3717-E4EF-9BBA-6A39067086FF}"/>
              </a:ext>
            </a:extLst>
          </p:cNvPr>
          <p:cNvSpPr>
            <a:spLocks noGrp="1"/>
          </p:cNvSpPr>
          <p:nvPr>
            <p:ph type="subTitle" idx="1"/>
          </p:nvPr>
        </p:nvSpPr>
        <p:spPr>
          <a:xfrm>
            <a:off x="2772274" y="847289"/>
            <a:ext cx="5357600" cy="947956"/>
          </a:xfrm>
        </p:spPr>
        <p:txBody>
          <a:bodyPr/>
          <a:lstStyle/>
          <a:p>
            <a:r>
              <a:rPr lang="sr-Cyrl-RS" dirty="0"/>
              <a:t>Св.Мученице Вера,Нада,Љубав и мајка им Софија</a:t>
            </a:r>
            <a:endParaRPr lang="en-US" dirty="0"/>
          </a:p>
        </p:txBody>
      </p:sp>
      <p:pic>
        <p:nvPicPr>
          <p:cNvPr id="5" name="Picture 4">
            <a:extLst>
              <a:ext uri="{FF2B5EF4-FFF2-40B4-BE49-F238E27FC236}">
                <a16:creationId xmlns:a16="http://schemas.microsoft.com/office/drawing/2014/main" id="{4C455147-83D0-C181-FEC0-B45B24AB0CB5}"/>
              </a:ext>
            </a:extLst>
          </p:cNvPr>
          <p:cNvPicPr>
            <a:picLocks noChangeAspect="1"/>
          </p:cNvPicPr>
          <p:nvPr/>
        </p:nvPicPr>
        <p:blipFill>
          <a:blip r:embed="rId2"/>
          <a:stretch>
            <a:fillRect/>
          </a:stretch>
        </p:blipFill>
        <p:spPr>
          <a:xfrm>
            <a:off x="2476497" y="2088859"/>
            <a:ext cx="5788688" cy="3733101"/>
          </a:xfrm>
          <a:prstGeom prst="rect">
            <a:avLst/>
          </a:prstGeom>
        </p:spPr>
      </p:pic>
    </p:spTree>
    <p:extLst>
      <p:ext uri="{BB962C8B-B14F-4D97-AF65-F5344CB8AC3E}">
        <p14:creationId xmlns:p14="http://schemas.microsoft.com/office/powerpoint/2010/main" val="313543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37FC7-FE0C-A5A7-685B-0EE597477C4D}"/>
              </a:ext>
            </a:extLst>
          </p:cNvPr>
          <p:cNvSpPr>
            <a:spLocks noGrp="1"/>
          </p:cNvSpPr>
          <p:nvPr>
            <p:ph type="title"/>
          </p:nvPr>
        </p:nvSpPr>
        <p:spPr/>
        <p:txBody>
          <a:bodyPr/>
          <a:lstStyle/>
          <a:p>
            <a:r>
              <a:rPr lang="sr-Cyrl-RS" dirty="0"/>
              <a:t>Ко су биле Вера, Нада,Љубав и мајка им Софија</a:t>
            </a:r>
            <a:r>
              <a:rPr lang="en-US" dirty="0"/>
              <a:t>?</a:t>
            </a:r>
          </a:p>
        </p:txBody>
      </p:sp>
      <p:sp>
        <p:nvSpPr>
          <p:cNvPr id="3" name="Content Placeholder 2">
            <a:extLst>
              <a:ext uri="{FF2B5EF4-FFF2-40B4-BE49-F238E27FC236}">
                <a16:creationId xmlns:a16="http://schemas.microsoft.com/office/drawing/2014/main" id="{AC146C81-9D14-2A2C-7861-9BA3445BF23A}"/>
              </a:ext>
            </a:extLst>
          </p:cNvPr>
          <p:cNvSpPr>
            <a:spLocks noGrp="1"/>
          </p:cNvSpPr>
          <p:nvPr>
            <p:ph sz="half" idx="1"/>
          </p:nvPr>
        </p:nvSpPr>
        <p:spPr/>
        <p:txBody>
          <a:bodyPr>
            <a:normAutofit fontScale="40000" lnSpcReduction="20000"/>
          </a:bodyPr>
          <a:lstStyle/>
          <a:p>
            <a:r>
              <a:rPr lang="ru-RU" dirty="0"/>
              <a:t>Живели и страдали у Риму у време цара Адријана. Софија мудра, како јој и име каже (софија – мудрост), беше остала удовом, и као хришћанка беше добро утврдила и себе и кћери своје у вери Христовој.</a:t>
            </a:r>
          </a:p>
          <a:p>
            <a:endParaRPr lang="ru-RU" dirty="0"/>
          </a:p>
          <a:p>
            <a:r>
              <a:rPr lang="ru-RU" dirty="0"/>
              <a:t>У време када се мучитељска рука Адријанова пружи и на добродетељни дом Софијин, Вера имаше 12, Нада 10, а Љубав 9 година. Изведене пред цара оне све четири, држећи се за руке „као венац исплетени" смерно али одлучно исповедише веру у Христа Господа и одбише да приносе жртве идолској богињи Артемиди. Пред страдање мајка саветима својим крепљаше кћери своје, да би истрајале до краја. „Ваш небесни Љубитељ Исус Христос јесте здравље вечно, красота неисказана и живот бесмртни. И када тела ваша буду муком уморена, Он ће вас обући у нетрулежност, и ране на вашим телима ће засијати на небу као звезде." Све једну по једну мучитељ мучаше љутим мукама, најпре Веру, па Наду, па Љубав. Тукоше их, секоше, бацаше у огањ и у врелу смолу, и најзад једну за другом мачем посекоше. Мртва тела својих кћери узе Софија однесе ван града и тамо чесно сахрани. И оста на гробу њиховом три дана и три ноћи молећи се Богу, и у томе предаде дух свој Богу хитајући у рајска насеља, где је блажене душе њених славних кћери чекаху.</a:t>
            </a:r>
          </a:p>
          <a:p>
            <a:endParaRPr lang="en-US" dirty="0"/>
          </a:p>
        </p:txBody>
      </p:sp>
      <p:pic>
        <p:nvPicPr>
          <p:cNvPr id="6" name="Content Placeholder 5">
            <a:extLst>
              <a:ext uri="{FF2B5EF4-FFF2-40B4-BE49-F238E27FC236}">
                <a16:creationId xmlns:a16="http://schemas.microsoft.com/office/drawing/2014/main" id="{3EA09FBE-28E1-657B-139D-1A7D83D74BAB}"/>
              </a:ext>
            </a:extLst>
          </p:cNvPr>
          <p:cNvPicPr>
            <a:picLocks noGrp="1" noChangeAspect="1"/>
          </p:cNvPicPr>
          <p:nvPr>
            <p:ph sz="half" idx="2"/>
          </p:nvPr>
        </p:nvPicPr>
        <p:blipFill>
          <a:blip r:embed="rId2"/>
          <a:stretch>
            <a:fillRect/>
          </a:stretch>
        </p:blipFill>
        <p:spPr>
          <a:xfrm>
            <a:off x="7197540" y="2052638"/>
            <a:ext cx="2832471" cy="3997325"/>
          </a:xfrm>
        </p:spPr>
      </p:pic>
    </p:spTree>
    <p:extLst>
      <p:ext uri="{BB962C8B-B14F-4D97-AF65-F5344CB8AC3E}">
        <p14:creationId xmlns:p14="http://schemas.microsoft.com/office/powerpoint/2010/main" val="3193263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3674010-9D0A-E27B-EBF7-E050B2F0511D}"/>
              </a:ext>
            </a:extLst>
          </p:cNvPr>
          <p:cNvSpPr txBox="1"/>
          <p:nvPr/>
        </p:nvSpPr>
        <p:spPr>
          <a:xfrm>
            <a:off x="1761688" y="1040235"/>
            <a:ext cx="7380215" cy="2862322"/>
          </a:xfrm>
          <a:prstGeom prst="rect">
            <a:avLst/>
          </a:prstGeom>
          <a:noFill/>
        </p:spPr>
        <p:txBody>
          <a:bodyPr wrap="square">
            <a:spAutoFit/>
          </a:bodyPr>
          <a:lstStyle/>
          <a:p>
            <a:endParaRPr lang="ru-RU" dirty="0"/>
          </a:p>
          <a:p>
            <a:r>
              <a:rPr lang="ru-RU" dirty="0"/>
              <a:t>Тропар (глас 4):</a:t>
            </a:r>
          </a:p>
          <a:p>
            <a:endParaRPr lang="ru-RU" dirty="0"/>
          </a:p>
          <a:p>
            <a:r>
              <a:rPr lang="ru-RU" dirty="0"/>
              <a:t>Радује се Црква првородних и са весељем прима матер са чедима који се веселе, које је, истоимена Мудрости, као тројичним богословским врлинама подобно родила. Зато њих гледамо како су се са мудрим девојкама уневестиле Женику, Господу Христу. Са њима се и ми веселимо, прослављајући успомену њихову, и говоримо: Исповеднице Свете Тројице, Вера, Надо и Љубави, у вери, нади и љубави утврдите све нас.</a:t>
            </a:r>
            <a:endParaRPr lang="en-US" dirty="0"/>
          </a:p>
        </p:txBody>
      </p:sp>
    </p:spTree>
    <p:extLst>
      <p:ext uri="{BB962C8B-B14F-4D97-AF65-F5344CB8AC3E}">
        <p14:creationId xmlns:p14="http://schemas.microsoft.com/office/powerpoint/2010/main" val="3116119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a:extLst>
              <a:ext uri="{FF2B5EF4-FFF2-40B4-BE49-F238E27FC236}">
                <a16:creationId xmlns:a16="http://schemas.microsoft.com/office/drawing/2014/main" id="{4BA55EE6-6ED0-030A-61D5-E9E560448FD0}"/>
              </a:ext>
            </a:extLst>
          </p:cNvPr>
          <p:cNvPicPr>
            <a:picLocks noGrp="1" noChangeAspect="1"/>
          </p:cNvPicPr>
          <p:nvPr>
            <p:ph idx="1"/>
          </p:nvPr>
        </p:nvPicPr>
        <p:blipFill>
          <a:blip r:embed="rId2"/>
          <a:stretch>
            <a:fillRect/>
          </a:stretch>
        </p:blipFill>
        <p:spPr>
          <a:xfrm>
            <a:off x="2784359" y="1276622"/>
            <a:ext cx="3230622" cy="3245044"/>
          </a:xfrm>
        </p:spPr>
      </p:pic>
      <p:sp>
        <p:nvSpPr>
          <p:cNvPr id="6" name="Title 1">
            <a:extLst>
              <a:ext uri="{FF2B5EF4-FFF2-40B4-BE49-F238E27FC236}">
                <a16:creationId xmlns:a16="http://schemas.microsoft.com/office/drawing/2014/main" id="{F505ECA0-BCE6-478F-D683-AD0897D80530}"/>
              </a:ext>
            </a:extLst>
          </p:cNvPr>
          <p:cNvSpPr>
            <a:spLocks noGrp="1"/>
          </p:cNvSpPr>
          <p:nvPr>
            <p:ph type="title"/>
          </p:nvPr>
        </p:nvSpPr>
        <p:spPr>
          <a:xfrm>
            <a:off x="2172750" y="4731390"/>
            <a:ext cx="8312486" cy="1208015"/>
          </a:xfrm>
        </p:spPr>
        <p:txBody>
          <a:bodyPr>
            <a:normAutofit/>
          </a:bodyPr>
          <a:lstStyle/>
          <a:p>
            <a:r>
              <a:rPr lang="sr-Cyrl-RS" dirty="0"/>
              <a:t>Храм Св.Мученице Вере,Наде,Љубави и мајке им Софије на Галеници </a:t>
            </a:r>
            <a:endParaRPr lang="en-US" dirty="0"/>
          </a:p>
        </p:txBody>
      </p:sp>
    </p:spTree>
    <p:extLst>
      <p:ext uri="{BB962C8B-B14F-4D97-AF65-F5344CB8AC3E}">
        <p14:creationId xmlns:p14="http://schemas.microsoft.com/office/powerpoint/2010/main" val="59545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969D6-46BF-F75B-5F40-C80FD0318430}"/>
              </a:ext>
            </a:extLst>
          </p:cNvPr>
          <p:cNvSpPr>
            <a:spLocks noGrp="1"/>
          </p:cNvSpPr>
          <p:nvPr>
            <p:ph type="title"/>
          </p:nvPr>
        </p:nvSpPr>
        <p:spPr>
          <a:xfrm>
            <a:off x="2611808" y="234893"/>
            <a:ext cx="7958331" cy="1468072"/>
          </a:xfrm>
        </p:spPr>
        <p:txBody>
          <a:bodyPr>
            <a:normAutofit fontScale="90000"/>
          </a:bodyPr>
          <a:lstStyle/>
          <a:p>
            <a:r>
              <a:rPr lang="sr-Cyrl-RS" dirty="0"/>
              <a:t>Реч ђакона Бранислава Кеџића</a:t>
            </a:r>
            <a:br>
              <a:rPr lang="sr-Cyrl-RS" dirty="0"/>
            </a:br>
            <a:r>
              <a:rPr lang="sr-Cyrl-RS" dirty="0"/>
              <a:t>Професора Богословије Св.Саве у Београду о Вери ,Љубави,Нади и мајци им Софији</a:t>
            </a:r>
            <a:br>
              <a:rPr lang="sr-Cyrl-RS" dirty="0"/>
            </a:br>
            <a:r>
              <a:rPr lang="sr-Cyrl-RS" dirty="0"/>
              <a:t>Извор видеа</a:t>
            </a:r>
            <a:r>
              <a:rPr lang="en-US" dirty="0"/>
              <a:t>:</a:t>
            </a:r>
            <a:r>
              <a:rPr lang="sr-Cyrl-RS" dirty="0"/>
              <a:t>Телевизија Храм</a:t>
            </a:r>
            <a:endParaRPr lang="en-US" dirty="0"/>
          </a:p>
        </p:txBody>
      </p:sp>
      <p:pic>
        <p:nvPicPr>
          <p:cNvPr id="4" name="Online Media 3" title="Тајна празника - Свете мученице Вера, Нада, Љубав и Софија">
            <a:hlinkClick r:id="" action="ppaction://media"/>
            <a:extLst>
              <a:ext uri="{FF2B5EF4-FFF2-40B4-BE49-F238E27FC236}">
                <a16:creationId xmlns:a16="http://schemas.microsoft.com/office/drawing/2014/main" id="{D6271A0B-10F7-983C-C6F7-42627096BE62}"/>
              </a:ext>
            </a:extLst>
          </p:cNvPr>
          <p:cNvPicPr>
            <a:picLocks noGrp="1" noRot="1" noChangeAspect="1"/>
          </p:cNvPicPr>
          <p:nvPr>
            <p:ph idx="1"/>
            <a:videoFile r:link="rId1"/>
          </p:nvPr>
        </p:nvPicPr>
        <p:blipFill>
          <a:blip r:embed="rId3"/>
          <a:stretch>
            <a:fillRect/>
          </a:stretch>
        </p:blipFill>
        <p:spPr>
          <a:xfrm>
            <a:off x="1531428" y="2491530"/>
            <a:ext cx="7075488" cy="3959604"/>
          </a:xfrm>
          <a:prstGeom prst="rect">
            <a:avLst/>
          </a:prstGeom>
        </p:spPr>
      </p:pic>
    </p:spTree>
    <p:extLst>
      <p:ext uri="{BB962C8B-B14F-4D97-AF65-F5344CB8AC3E}">
        <p14:creationId xmlns:p14="http://schemas.microsoft.com/office/powerpoint/2010/main" val="3366580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08202-FB31-17B3-EDED-9F8E2FF7CA75}"/>
              </a:ext>
            </a:extLst>
          </p:cNvPr>
          <p:cNvSpPr>
            <a:spLocks noGrp="1"/>
          </p:cNvSpPr>
          <p:nvPr>
            <p:ph type="title"/>
          </p:nvPr>
        </p:nvSpPr>
        <p:spPr/>
        <p:txBody>
          <a:bodyPr>
            <a:normAutofit/>
          </a:bodyPr>
          <a:lstStyle/>
          <a:p>
            <a:r>
              <a:rPr lang="sr-Cyrl-RS" dirty="0"/>
              <a:t>Беседа Епископа Јустина</a:t>
            </a:r>
            <a:r>
              <a:rPr lang="en-US" dirty="0"/>
              <a:t>:</a:t>
            </a:r>
            <a:r>
              <a:rPr lang="ru-RU" b="1" i="0" dirty="0">
                <a:effectLst/>
                <a:latin typeface="YouTube Sans"/>
              </a:rPr>
              <a:t>Савршана љубав је увек распета</a:t>
            </a:r>
            <a:endParaRPr lang="en-US" dirty="0"/>
          </a:p>
        </p:txBody>
      </p:sp>
      <p:pic>
        <p:nvPicPr>
          <p:cNvPr id="5" name="Online Media 4" title="Епископ Јустин: Савршена љубав је увек распета љубав">
            <a:hlinkClick r:id="" action="ppaction://media"/>
            <a:extLst>
              <a:ext uri="{FF2B5EF4-FFF2-40B4-BE49-F238E27FC236}">
                <a16:creationId xmlns:a16="http://schemas.microsoft.com/office/drawing/2014/main" id="{B5601187-6098-0342-6605-AC28AF5C250E}"/>
              </a:ext>
            </a:extLst>
          </p:cNvPr>
          <p:cNvPicPr>
            <a:picLocks noGrp="1" noRot="1" noChangeAspect="1"/>
          </p:cNvPicPr>
          <p:nvPr>
            <p:ph idx="1"/>
            <a:videoFile r:link="rId1"/>
          </p:nvPr>
        </p:nvPicPr>
        <p:blipFill>
          <a:blip r:embed="rId3"/>
          <a:stretch>
            <a:fillRect/>
          </a:stretch>
        </p:blipFill>
        <p:spPr>
          <a:xfrm>
            <a:off x="5119688" y="1889125"/>
            <a:ext cx="5446712" cy="3078163"/>
          </a:xfrm>
          <a:prstGeom prst="rect">
            <a:avLst/>
          </a:prstGeom>
        </p:spPr>
      </p:pic>
      <p:sp>
        <p:nvSpPr>
          <p:cNvPr id="4" name="Text Placeholder 3">
            <a:extLst>
              <a:ext uri="{FF2B5EF4-FFF2-40B4-BE49-F238E27FC236}">
                <a16:creationId xmlns:a16="http://schemas.microsoft.com/office/drawing/2014/main" id="{ABE7E417-B113-7211-C4A7-160A0CC0A12B}"/>
              </a:ext>
            </a:extLst>
          </p:cNvPr>
          <p:cNvSpPr>
            <a:spLocks noGrp="1"/>
          </p:cNvSpPr>
          <p:nvPr>
            <p:ph type="body" sz="half" idx="2"/>
          </p:nvPr>
        </p:nvSpPr>
        <p:spPr/>
        <p:txBody>
          <a:bodyPr>
            <a:normAutofit lnSpcReduction="10000"/>
          </a:bodyPr>
          <a:lstStyle/>
          <a:p>
            <a:r>
              <a:rPr lang="sr-Cyrl-RS" dirty="0"/>
              <a:t>Беседа се одрзала после Св. Еванђеља на храмовној слави Цркве Вере,Наде,Љубави и мајке им Софије</a:t>
            </a:r>
            <a:br>
              <a:rPr lang="sr-Cyrl-RS" dirty="0"/>
            </a:br>
            <a:br>
              <a:rPr lang="sr-Cyrl-RS" dirty="0"/>
            </a:br>
            <a:r>
              <a:rPr lang="sr-Cyrl-RS" dirty="0"/>
              <a:t>Извор видеа</a:t>
            </a:r>
            <a:r>
              <a:rPr lang="en-US" dirty="0"/>
              <a:t>:</a:t>
            </a:r>
            <a:r>
              <a:rPr lang="sr-Cyrl-RS" dirty="0"/>
              <a:t> Телевизија Храм</a:t>
            </a:r>
            <a:endParaRPr lang="en-US" dirty="0"/>
          </a:p>
          <a:p>
            <a:endParaRPr lang="en-US" dirty="0"/>
          </a:p>
        </p:txBody>
      </p:sp>
    </p:spTree>
    <p:extLst>
      <p:ext uri="{BB962C8B-B14F-4D97-AF65-F5344CB8AC3E}">
        <p14:creationId xmlns:p14="http://schemas.microsoft.com/office/powerpoint/2010/main" val="2517811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C1D70-E1D7-CD91-DBC4-91FEC6B77CF8}"/>
              </a:ext>
            </a:extLst>
          </p:cNvPr>
          <p:cNvSpPr>
            <a:spLocks noGrp="1"/>
          </p:cNvSpPr>
          <p:nvPr>
            <p:ph type="title"/>
          </p:nvPr>
        </p:nvSpPr>
        <p:spPr>
          <a:xfrm>
            <a:off x="1970323" y="1282451"/>
            <a:ext cx="2664361" cy="3918723"/>
          </a:xfrm>
        </p:spPr>
        <p:txBody>
          <a:bodyPr>
            <a:normAutofit/>
          </a:bodyPr>
          <a:lstStyle/>
          <a:p>
            <a:r>
              <a:rPr lang="ru-RU" dirty="0"/>
              <a:t>Богослужење на празник Светих мученица Вере, Наде и Љубави и мајке им Софије</a:t>
            </a:r>
            <a:br>
              <a:rPr lang="ru-RU" dirty="0"/>
            </a:br>
            <a:endParaRPr lang="en-US" dirty="0"/>
          </a:p>
        </p:txBody>
      </p:sp>
      <p:pic>
        <p:nvPicPr>
          <p:cNvPr id="5" name="Online Media 4" title="Богослужење на празник Светих мученица Вере, Наде и Љубави и мајке им Софије">
            <a:hlinkClick r:id="" action="ppaction://media"/>
            <a:extLst>
              <a:ext uri="{FF2B5EF4-FFF2-40B4-BE49-F238E27FC236}">
                <a16:creationId xmlns:a16="http://schemas.microsoft.com/office/drawing/2014/main" id="{D553AA52-A1FD-E543-DCA9-122B8B5587C8}"/>
              </a:ext>
            </a:extLst>
          </p:cNvPr>
          <p:cNvPicPr>
            <a:picLocks noGrp="1" noRot="1" noChangeAspect="1"/>
          </p:cNvPicPr>
          <p:nvPr>
            <p:ph idx="1"/>
            <a:videoFile r:link="rId1"/>
          </p:nvPr>
        </p:nvPicPr>
        <p:blipFill>
          <a:blip r:embed="rId3"/>
          <a:stretch>
            <a:fillRect/>
          </a:stretch>
        </p:blipFill>
        <p:spPr>
          <a:xfrm>
            <a:off x="5119688" y="1889125"/>
            <a:ext cx="5446712" cy="3078163"/>
          </a:xfrm>
          <a:prstGeom prst="rect">
            <a:avLst/>
          </a:prstGeom>
        </p:spPr>
      </p:pic>
      <p:sp>
        <p:nvSpPr>
          <p:cNvPr id="4" name="Text Placeholder 3">
            <a:extLst>
              <a:ext uri="{FF2B5EF4-FFF2-40B4-BE49-F238E27FC236}">
                <a16:creationId xmlns:a16="http://schemas.microsoft.com/office/drawing/2014/main" id="{34FDF70A-0D8D-9211-0F0D-77D2D97E47C4}"/>
              </a:ext>
            </a:extLst>
          </p:cNvPr>
          <p:cNvSpPr>
            <a:spLocks noGrp="1"/>
          </p:cNvSpPr>
          <p:nvPr>
            <p:ph type="body" sz="half" idx="2"/>
          </p:nvPr>
        </p:nvSpPr>
        <p:spPr>
          <a:xfrm>
            <a:off x="1970322" y="1828800"/>
            <a:ext cx="2664361" cy="3746749"/>
          </a:xfrm>
        </p:spPr>
        <p:txBody>
          <a:bodyPr/>
          <a:lstStyle/>
          <a:p>
            <a:r>
              <a:rPr lang="sr-Cyrl-RS" dirty="0"/>
              <a:t>Извор видеа</a:t>
            </a:r>
            <a:r>
              <a:rPr lang="en-US" dirty="0"/>
              <a:t>:</a:t>
            </a:r>
            <a:r>
              <a:rPr lang="sr-Cyrl-RS" dirty="0"/>
              <a:t> Телевизија Храм</a:t>
            </a:r>
            <a:endParaRPr lang="en-US" dirty="0"/>
          </a:p>
        </p:txBody>
      </p:sp>
    </p:spTree>
    <p:extLst>
      <p:ext uri="{BB962C8B-B14F-4D97-AF65-F5344CB8AC3E}">
        <p14:creationId xmlns:p14="http://schemas.microsoft.com/office/powerpoint/2010/main" val="215676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99E03F2-E7A7-5264-B015-7C84E35FD012}"/>
              </a:ext>
            </a:extLst>
          </p:cNvPr>
          <p:cNvSpPr txBox="1"/>
          <p:nvPr/>
        </p:nvSpPr>
        <p:spPr>
          <a:xfrm>
            <a:off x="3047301" y="891941"/>
            <a:ext cx="6094602" cy="5078313"/>
          </a:xfrm>
          <a:prstGeom prst="rect">
            <a:avLst/>
          </a:prstGeom>
          <a:noFill/>
        </p:spPr>
        <p:txBody>
          <a:bodyPr wrap="square">
            <a:spAutoFit/>
          </a:bodyPr>
          <a:lstStyle/>
          <a:p>
            <a:r>
              <a:rPr lang="ru-RU" dirty="0"/>
              <a:t>За царовања злочестивог цара римског Адријана живљаше у Риму удовица, родом Италијанка, по имену Софија, што у преводу значи мудрост. Она беше хришћанка и, сходно имену свом, она мудро у вери хришћанској провођаше живот по оној мудрости коју хвали апостол Јаков, говорећи: Мудрост која је одозго најпре је чиста, потом мирна кротка, покорна, пуна милости и добрих плодова (Јак. 3, 17). Ова мудра Софија, док живљаше у чесном браку, роди три кћери којима надену имена према трима хришћанским врлинама: прву назва Вера, другу Нада, трећу Љубав. А и шта је могла родити хришћанска мудрост, ако не богоугодне врлине? Ускоро по рођењу треће кћери Софија обудове. Као удова, она живљаше побожно угађајући Богу молитвом, постом и милостињом; а своје кћери васпитаваше онако како то може мудра мати: да живе по хришћанским врлинама, чија имена ношаху.</a:t>
            </a:r>
            <a:endParaRPr lang="en-US" dirty="0"/>
          </a:p>
        </p:txBody>
      </p:sp>
    </p:spTree>
    <p:extLst>
      <p:ext uri="{BB962C8B-B14F-4D97-AF65-F5344CB8AC3E}">
        <p14:creationId xmlns:p14="http://schemas.microsoft.com/office/powerpoint/2010/main" val="3654608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A07BF-F55F-C34F-7E5C-6D39FC6ABEA9}"/>
              </a:ext>
            </a:extLst>
          </p:cNvPr>
          <p:cNvSpPr>
            <a:spLocks noGrp="1"/>
          </p:cNvSpPr>
          <p:nvPr>
            <p:ph type="title"/>
          </p:nvPr>
        </p:nvSpPr>
        <p:spPr/>
        <p:txBody>
          <a:bodyPr/>
          <a:lstStyle/>
          <a:p>
            <a:r>
              <a:rPr lang="sr-Cyrl-RS" dirty="0"/>
              <a:t>Иконе Вере,Наде,Љубави и мјке им Софије</a:t>
            </a:r>
            <a:endParaRPr lang="en-US" dirty="0"/>
          </a:p>
        </p:txBody>
      </p:sp>
      <p:pic>
        <p:nvPicPr>
          <p:cNvPr id="6" name="Content Placeholder 5">
            <a:extLst>
              <a:ext uri="{FF2B5EF4-FFF2-40B4-BE49-F238E27FC236}">
                <a16:creationId xmlns:a16="http://schemas.microsoft.com/office/drawing/2014/main" id="{D3B79D09-76D7-ECBB-8D4D-9B0F4A71D51B}"/>
              </a:ext>
            </a:extLst>
          </p:cNvPr>
          <p:cNvPicPr>
            <a:picLocks noGrp="1" noChangeAspect="1"/>
          </p:cNvPicPr>
          <p:nvPr>
            <p:ph sz="half" idx="1"/>
          </p:nvPr>
        </p:nvPicPr>
        <p:blipFill>
          <a:blip r:embed="rId2"/>
          <a:stretch>
            <a:fillRect/>
          </a:stretch>
        </p:blipFill>
        <p:spPr>
          <a:xfrm>
            <a:off x="3608388" y="2836863"/>
            <a:ext cx="1885950" cy="2428875"/>
          </a:xfrm>
        </p:spPr>
      </p:pic>
      <p:pic>
        <p:nvPicPr>
          <p:cNvPr id="8" name="Content Placeholder 7">
            <a:extLst>
              <a:ext uri="{FF2B5EF4-FFF2-40B4-BE49-F238E27FC236}">
                <a16:creationId xmlns:a16="http://schemas.microsoft.com/office/drawing/2014/main" id="{3FA27966-A0D6-FB8D-85E4-D8B021582A6C}"/>
              </a:ext>
            </a:extLst>
          </p:cNvPr>
          <p:cNvPicPr>
            <a:picLocks noGrp="1" noChangeAspect="1"/>
          </p:cNvPicPr>
          <p:nvPr>
            <p:ph sz="half" idx="2"/>
          </p:nvPr>
        </p:nvPicPr>
        <p:blipFill>
          <a:blip r:embed="rId3"/>
          <a:stretch>
            <a:fillRect/>
          </a:stretch>
        </p:blipFill>
        <p:spPr>
          <a:xfrm>
            <a:off x="6665913" y="3077369"/>
            <a:ext cx="3895725" cy="1947862"/>
          </a:xfrm>
        </p:spPr>
      </p:pic>
    </p:spTree>
    <p:extLst>
      <p:ext uri="{BB962C8B-B14F-4D97-AF65-F5344CB8AC3E}">
        <p14:creationId xmlns:p14="http://schemas.microsoft.com/office/powerpoint/2010/main" val="1279921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C3F59-33B0-67EA-000B-D985365ADC1D}"/>
              </a:ext>
            </a:extLst>
          </p:cNvPr>
          <p:cNvSpPr>
            <a:spLocks noGrp="1"/>
          </p:cNvSpPr>
          <p:nvPr>
            <p:ph type="ctrTitle"/>
          </p:nvPr>
        </p:nvSpPr>
        <p:spPr/>
        <p:txBody>
          <a:bodyPr>
            <a:normAutofit fontScale="90000"/>
          </a:bodyPr>
          <a:lstStyle/>
          <a:p>
            <a:r>
              <a:rPr lang="sr-Cyrl-RS" dirty="0"/>
              <a:t>Хвала вам на пажњи,Збогом</a:t>
            </a:r>
            <a:r>
              <a:rPr lang="en-US" dirty="0"/>
              <a:t>!</a:t>
            </a:r>
            <a:br>
              <a:rPr lang="en-US" dirty="0"/>
            </a:br>
            <a:endParaRPr lang="en-US" dirty="0"/>
          </a:p>
        </p:txBody>
      </p:sp>
      <p:sp>
        <p:nvSpPr>
          <p:cNvPr id="3" name="Subtitle 2">
            <a:extLst>
              <a:ext uri="{FF2B5EF4-FFF2-40B4-BE49-F238E27FC236}">
                <a16:creationId xmlns:a16="http://schemas.microsoft.com/office/drawing/2014/main" id="{F942C00F-4170-1B80-BE9E-E7B79269504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5594209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docProps/app.xml><?xml version="1.0" encoding="utf-8"?>
<Properties xmlns="http://schemas.openxmlformats.org/officeDocument/2006/extended-properties" xmlns:vt="http://schemas.openxmlformats.org/officeDocument/2006/docPropsVTypes">
  <Template>TM16401375[[fn=Madison]]</Template>
  <TotalTime>95</TotalTime>
  <Words>635</Words>
  <Application>Microsoft Office PowerPoint</Application>
  <PresentationFormat>Widescreen</PresentationFormat>
  <Paragraphs>18</Paragraphs>
  <Slides>10</Slides>
  <Notes>0</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MS Shell Dlg 2</vt:lpstr>
      <vt:lpstr>Wingdings</vt:lpstr>
      <vt:lpstr>Wingdings 3</vt:lpstr>
      <vt:lpstr>YouTube Sans</vt:lpstr>
      <vt:lpstr>Madison</vt:lpstr>
      <vt:lpstr>PowerPoint Presentation</vt:lpstr>
      <vt:lpstr>Ко су биле Вера, Нада,Љубав и мајка им Софија?</vt:lpstr>
      <vt:lpstr>PowerPoint Presentation</vt:lpstr>
      <vt:lpstr>Храм Св.Мученице Вере,Наде,Љубави и мајке им Софије на Галеници </vt:lpstr>
      <vt:lpstr>Реч ђакона Бранислава Кеџића Професора Богословије Св.Саве у Београду о Вери ,Љубави,Нади и мајци им Софији Извор видеа:Телевизија Храм</vt:lpstr>
      <vt:lpstr>Беседа Епископа Јустина:Савршана љубав је увек распета</vt:lpstr>
      <vt:lpstr>Богослужење на празник Светих мученица Вере, Наде и Љубави и мајке им Софије </vt:lpstr>
      <vt:lpstr>PowerPoint Presentation</vt:lpstr>
      <vt:lpstr>Иконе Вере,Наде,Љубави и мјке им Софије</vt:lpstr>
      <vt:lpstr>Хвала вам на пажњи,Збогом!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Црква Св.Мученице Вера,Нада,Љубав и мајка им Софија</dc:title>
  <dc:creator>Fišić Vasilije</dc:creator>
  <cp:lastModifiedBy>Fišić Vasilije</cp:lastModifiedBy>
  <cp:revision>4</cp:revision>
  <dcterms:created xsi:type="dcterms:W3CDTF">2022-10-02T12:49:38Z</dcterms:created>
  <dcterms:modified xsi:type="dcterms:W3CDTF">2022-10-02T14:29:17Z</dcterms:modified>
</cp:coreProperties>
</file>